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6" r:id="rId4"/>
    <p:sldId id="257" r:id="rId5"/>
    <p:sldId id="258" r:id="rId6"/>
    <p:sldId id="259" r:id="rId7"/>
    <p:sldId id="261" r:id="rId8"/>
    <p:sldId id="262" r:id="rId9"/>
    <p:sldId id="271" r:id="rId10"/>
    <p:sldId id="263" r:id="rId11"/>
    <p:sldId id="264" r:id="rId12"/>
    <p:sldId id="268" r:id="rId13"/>
    <p:sldId id="265" r:id="rId14"/>
    <p:sldId id="270" r:id="rId15"/>
    <p:sldId id="269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614AC"/>
    <a:srgbClr val="295E5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>
      <p:cViewPr varScale="1">
        <p:scale>
          <a:sx n="92" d="100"/>
          <a:sy n="92" d="100"/>
        </p:scale>
        <p:origin x="-72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110F2-C2A8-431B-A67D-F32518F8EEBE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E6C80-25C7-49E0-82B6-19A69EC016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6C80-25C7-49E0-82B6-19A69EC0168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364CD-74A2-4032-A573-471882961EC7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9256D-CBE4-4A36-9B68-8B07FE17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5.pn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3442B54-3E3D-0F4A-A62E-4FB4ABFC7A8A}"/>
              </a:ext>
            </a:extLst>
          </p:cNvPr>
          <p:cNvSpPr/>
          <p:nvPr/>
        </p:nvSpPr>
        <p:spPr>
          <a:xfrm>
            <a:off x="2915816" y="2283718"/>
            <a:ext cx="4968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Kazimir" panose="02070503070706040303" pitchFamily="18" charset="0"/>
              </a:rPr>
              <a:t>Категория I. Номинация «Воспитание в детских и молодежных общественных объединений»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54C26F7-13AF-D94B-A54D-0D860A74FC74}"/>
              </a:ext>
            </a:extLst>
          </p:cNvPr>
          <p:cNvSpPr/>
          <p:nvPr/>
        </p:nvSpPr>
        <p:spPr>
          <a:xfrm>
            <a:off x="2915816" y="372387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Кресова Наталья Владимировна,</a:t>
            </a:r>
          </a:p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Воспитатель обособленного подразделения </a:t>
            </a:r>
          </a:p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Детский сад «Сибирячок»</a:t>
            </a:r>
          </a:p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МБОУ «Шилинская СШ» </a:t>
            </a:r>
            <a:endParaRPr lang="ru-RU" sz="1600" b="1" dirty="0">
              <a:solidFill>
                <a:srgbClr val="92D05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3003798"/>
            <a:ext cx="7128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Gotham Pro Medium" panose="02000503040000020004" pitchFamily="2" charset="0"/>
                <a:cs typeface="Gotham Pro Medium" panose="02000503040000020004" pitchFamily="2" charset="0"/>
              </a:rPr>
              <a:t>Тема: Развитие  детской инициативы и  самостоятельности </a:t>
            </a:r>
            <a:br>
              <a:rPr lang="ru-RU" sz="1600" dirty="0" smtClean="0">
                <a:solidFill>
                  <a:schemeClr val="bg1"/>
                </a:solidFill>
                <a:latin typeface="Gotham Pro Medium" panose="02000503040000020004" pitchFamily="2" charset="0"/>
                <a:cs typeface="Gotham Pro Medium" panose="02000503040000020004" pitchFamily="2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Gotham Pro Medium" panose="02000503040000020004" pitchFamily="2" charset="0"/>
                <a:cs typeface="Gotham Pro Medium" panose="02000503040000020004" pitchFamily="2" charset="0"/>
              </a:rPr>
              <a:t>Организация образовательной деятельности</a:t>
            </a:r>
            <a:endParaRPr lang="ru-RU" sz="1200" dirty="0">
              <a:solidFill>
                <a:schemeClr val="bg1"/>
              </a:solidFill>
              <a:latin typeface="Gotham Pro Medium" panose="02000503040000020004" pitchFamily="2" charset="0"/>
              <a:cs typeface="Gotham Pro Medium" panose="0200050304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1440160" cy="203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0" y="204788"/>
            <a:ext cx="4114800" cy="438983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Заполненные модели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«Трех вопросов» и «Паутинки»  размещаем в приемной для того, чтобы дети и родители знали какой темой недели живет группа, что обсуждали, чем занимаемся сейчас  и что еще планируем делать. </a:t>
            </a:r>
            <a:b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Родители активно включаются в деятельность, помогают с выполнением намеченных планов.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47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-596602"/>
            <a:ext cx="4143404" cy="5366875"/>
          </a:xfrm>
          <a:prstGeom prst="rect">
            <a:avLst/>
          </a:prstGeom>
        </p:spPr>
      </p:pic>
      <p:pic>
        <p:nvPicPr>
          <p:cNvPr id="9" name="Рисунок 8" descr="приёмна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94417"/>
            <a:ext cx="4176464" cy="4366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112" y="225197"/>
            <a:ext cx="8096796" cy="117841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ambria" pitchFamily="18" charset="0"/>
              </a:rPr>
              <a:t>Доска выбора</a:t>
            </a:r>
            <a:r>
              <a:rPr lang="en-US" sz="2400" b="1" dirty="0" smtClean="0">
                <a:solidFill>
                  <a:srgbClr val="2614AC"/>
                </a:solidFill>
                <a:latin typeface="Kazimir" pitchFamily="2" charset="-52"/>
              </a:rPr>
              <a:t/>
            </a:r>
            <a:br>
              <a:rPr lang="en-US" sz="2400" b="1" dirty="0" smtClean="0">
                <a:solidFill>
                  <a:srgbClr val="2614AC"/>
                </a:solidFill>
                <a:latin typeface="Kazimir" pitchFamily="2" charset="-52"/>
              </a:rPr>
            </a:br>
            <a:r>
              <a:rPr lang="ru-RU" sz="2000" b="1" dirty="0" smtClean="0">
                <a:solidFill>
                  <a:srgbClr val="2614AC"/>
                </a:solidFill>
                <a:latin typeface="Kazimir" pitchFamily="2" charset="-52"/>
              </a:rPr>
              <a:t>п</a:t>
            </a:r>
            <a:r>
              <a:rPr lang="ru-RU" sz="2000" b="1" dirty="0" smtClean="0">
                <a:solidFill>
                  <a:srgbClr val="2614AC"/>
                </a:solidFill>
                <a:latin typeface="Cambria" pitchFamily="18" charset="0"/>
                <a:cs typeface="Times New Roman" pitchFamily="18" charset="0"/>
              </a:rPr>
              <a:t>ри помощи доски выбора дети самостоятельно выбирают для себя центр активности и деятельность по интересам</a:t>
            </a:r>
            <a:endParaRPr lang="ru-RU" sz="2000" dirty="0">
              <a:solidFill>
                <a:srgbClr val="2614AC"/>
              </a:solidFill>
              <a:latin typeface="Gotham Pro Medium" pitchFamily="2" charset="0"/>
              <a:cs typeface="Gotham Pro Medium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14478" y="714362"/>
            <a:ext cx="4143404" cy="536687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-1143026"/>
            <a:ext cx="4143404" cy="5366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t="8166" r="12984" b="12567"/>
          <a:stretch/>
        </p:blipFill>
        <p:spPr>
          <a:xfrm>
            <a:off x="2865240" y="1354895"/>
            <a:ext cx="3867000" cy="3440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14296"/>
            <a:ext cx="3960440" cy="7143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2614AC"/>
                </a:solidFill>
                <a:latin typeface="Kazimir" pitchFamily="2" charset="-52"/>
              </a:rPr>
              <a:t>Презентация центров</a:t>
            </a:r>
            <a:r>
              <a:rPr lang="en-US" sz="2400" b="1" dirty="0">
                <a:latin typeface="Kazimir" pitchFamily="2" charset="-52"/>
              </a:rPr>
              <a:t/>
            </a:r>
            <a:br>
              <a:rPr lang="en-US" sz="2400" b="1" dirty="0">
                <a:latin typeface="Kazimir" pitchFamily="2" charset="-52"/>
              </a:rPr>
            </a:br>
            <a:endParaRPr lang="ru-RU" sz="1600" dirty="0">
              <a:latin typeface="Gotham Pro Medium" pitchFamily="2" charset="0"/>
              <a:cs typeface="Gotham Pro Medium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14478" y="714362"/>
            <a:ext cx="4143404" cy="536687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-1100658"/>
            <a:ext cx="4143404" cy="5366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7574"/>
            <a:ext cx="2224624" cy="16684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93710"/>
            <a:ext cx="2106887" cy="15027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3058848"/>
            <a:ext cx="2712361" cy="13851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35846"/>
            <a:ext cx="2298882" cy="1496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изображение_viber_2021-10-18_13-34-47-39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2067694"/>
            <a:ext cx="2448272" cy="18362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22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14296"/>
            <a:ext cx="3960440" cy="7143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2614AC"/>
                </a:solidFill>
                <a:latin typeface="Kazimir" pitchFamily="2" charset="-52"/>
              </a:rPr>
              <a:t>Работа по центрам</a:t>
            </a:r>
            <a:r>
              <a:rPr lang="en-US" sz="2400" b="1" dirty="0">
                <a:latin typeface="Kazimir" pitchFamily="2" charset="-52"/>
              </a:rPr>
              <a:t/>
            </a:r>
            <a:br>
              <a:rPr lang="en-US" sz="2400" b="1" dirty="0">
                <a:latin typeface="Kazimir" pitchFamily="2" charset="-52"/>
              </a:rPr>
            </a:br>
            <a:endParaRPr lang="ru-RU" sz="1600" dirty="0">
              <a:latin typeface="Gotham Pro Medium" pitchFamily="2" charset="0"/>
              <a:cs typeface="Gotham Pro Medium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14478" y="714362"/>
            <a:ext cx="4143404" cy="536687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-1143026"/>
            <a:ext cx="4143404" cy="5366875"/>
          </a:xfrm>
          <a:prstGeom prst="rect">
            <a:avLst/>
          </a:prstGeom>
        </p:spPr>
      </p:pic>
      <p:pic>
        <p:nvPicPr>
          <p:cNvPr id="15" name="Рисунок 14" descr="IMG_20211007_1025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646" y="1162756"/>
            <a:ext cx="2075122" cy="1823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Рисунок 15" descr="IMG_20211007_1026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771550"/>
            <a:ext cx="2543616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Рисунок 16" descr="IMG_20211007_1010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1" y="3397798"/>
            <a:ext cx="2106412" cy="15917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55526"/>
            <a:ext cx="2101052" cy="15757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19822"/>
            <a:ext cx="2163171" cy="16223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 descr="изображение_viber_2021-10-18_13-34-44-20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0232" y="2967794"/>
            <a:ext cx="2276872" cy="170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9001000" cy="208823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Итоговый сбор</a:t>
            </a:r>
            <a:b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2614A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По окончанию работы в центрах,  по сигналу, дети собираются на итоговый сбор, на котором проходит обсуждение результатов выполненной работы</a:t>
            </a:r>
            <a:br>
              <a:rPr lang="ru-RU" sz="1800" b="1" dirty="0" smtClean="0">
                <a:solidFill>
                  <a:srgbClr val="2614A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2614A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(получилось выполнить задуманное или нет, если нет  - подумать почему не получилось и что нужно было сделать для достижения желаемых результатов).</a:t>
            </a:r>
            <a:br>
              <a:rPr lang="ru-RU" sz="1800" b="1" dirty="0" smtClean="0">
                <a:solidFill>
                  <a:srgbClr val="2614A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2614A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В плане «Паутинка» отмечаем знаком «+» дела, которые были выполнены</a:t>
            </a:r>
            <a:r>
              <a:rPr lang="ru-RU" sz="2000" dirty="0" smtClean="0">
                <a:solidFill>
                  <a:srgbClr val="2614A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26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88640" y="987574"/>
            <a:ext cx="3976626" cy="5150851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-1143026"/>
            <a:ext cx="4143404" cy="5366875"/>
          </a:xfrm>
          <a:prstGeom prst="rect">
            <a:avLst/>
          </a:prstGeom>
        </p:spPr>
      </p:pic>
      <p:pic>
        <p:nvPicPr>
          <p:cNvPr id="14" name="Рисунок 13" descr="0-02-05-7477e409241a9298c020b9a5800e1a3c168675153c227199517bf2500165afed_6641c050e7c96e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2130662"/>
            <a:ext cx="3518785" cy="2639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9" y="-164554"/>
            <a:ext cx="4143404" cy="536687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6644" y="-289347"/>
            <a:ext cx="4143404" cy="53668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956" y="910210"/>
            <a:ext cx="88900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Педагогическая технология Л.В.Свирской</a:t>
            </a:r>
          </a:p>
          <a:p>
            <a:pPr algn="ctr"/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«План – дело – анализ» позволила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мне воспитывать личности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которые могут самостоятельно определять интересную им тему недели или  проекта, определять направленность событий, договариваться о совместной деятельности.  У детей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развиты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духовно-нравственные ценности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,они понимают и применяют правила и нормы поведения  в обществе.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110085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614AC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5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9582"/>
            <a:ext cx="8064896" cy="2952328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 smtClean="0">
                <a:solidFill>
                  <a:srgbClr val="2614AC"/>
                </a:solidFill>
                <a:latin typeface="+mn-lt"/>
              </a:rPr>
              <a:t>Воспитание</a:t>
            </a:r>
            <a:r>
              <a:rPr lang="ru-RU" sz="2000" dirty="0" smtClean="0">
                <a:solidFill>
                  <a:srgbClr val="2614AC"/>
                </a:solidFill>
                <a:latin typeface="+mn-lt"/>
              </a:rPr>
              <a:t> - деятельность, направленная на развитие личности, создание условий для самоопределения и социализации воспитанников на основе </a:t>
            </a:r>
            <a:r>
              <a:rPr lang="ru-RU" sz="2000" dirty="0" err="1" smtClean="0">
                <a:solidFill>
                  <a:srgbClr val="2614AC"/>
                </a:solidFill>
                <a:latin typeface="+mn-lt"/>
              </a:rPr>
              <a:t>социокультурных</a:t>
            </a:r>
            <a:r>
              <a:rPr lang="ru-RU" sz="2000" dirty="0" smtClean="0">
                <a:solidFill>
                  <a:srgbClr val="2614AC"/>
                </a:solidFill>
                <a:latin typeface="+mn-lt"/>
              </a:rPr>
              <a:t>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среде». </a:t>
            </a:r>
            <a:endParaRPr lang="ru-RU" sz="2000" dirty="0">
              <a:solidFill>
                <a:srgbClr val="2614AC"/>
              </a:solidFill>
              <a:latin typeface="+mn-lt"/>
              <a:cs typeface="Gotham Pro Medium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494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56792" y="1131590"/>
            <a:ext cx="3960440" cy="512988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-1143026"/>
            <a:ext cx="4143404" cy="53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5671" y="301422"/>
            <a:ext cx="4927783" cy="91729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otham Pro Medium" pitchFamily="2" charset="0"/>
                <a:cs typeface="Gotham Pro Medium" pitchFamily="2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Gotham Pro Medium" pitchFamily="2" charset="0"/>
                <a:cs typeface="Gotham Pro Medium" pitchFamily="2" charset="0"/>
              </a:rPr>
            </a:br>
            <a:r>
              <a:rPr lang="ru-RU" sz="2400" b="1" dirty="0">
                <a:solidFill>
                  <a:srgbClr val="002060"/>
                </a:solidFill>
                <a:latin typeface="Gotham Pro Medium" pitchFamily="2" charset="0"/>
                <a:cs typeface="Gotham Pro Medium" pitchFamily="2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otham Pro Medium" pitchFamily="2" charset="0"/>
                <a:cs typeface="Gotham Pro Medium" pitchFamily="2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otham Pro Medium" pitchFamily="2" charset="0"/>
                <a:cs typeface="Gotham Pro Medium" pitchFamily="2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Gotham Pro Medium" pitchFamily="2" charset="0"/>
                <a:cs typeface="Gotham Pro Medium" pitchFamily="2" charset="0"/>
              </a:rPr>
            </a:br>
            <a:r>
              <a:rPr lang="ru-RU" sz="2400" b="1" dirty="0">
                <a:solidFill>
                  <a:srgbClr val="002060"/>
                </a:solidFill>
                <a:latin typeface="Gotham Pro Medium" pitchFamily="2" charset="0"/>
                <a:cs typeface="Gotham Pro Medium" pitchFamily="2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otham Pro Medium" pitchFamily="2" charset="0"/>
                <a:cs typeface="Gotham Pro Medium" pitchFamily="2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«Хлеб-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всему голова!!!»</a:t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otham Pro Medium" pitchFamily="2" charset="0"/>
                <a:cs typeface="Gotham Pro Medium" pitchFamily="2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Gotham Pro Medium" pitchFamily="2" charset="0"/>
                <a:cs typeface="Gotham Pro Medium" pitchFamily="2" charset="0"/>
              </a:rPr>
            </a:br>
            <a:r>
              <a:rPr lang="ru-RU" sz="2400" b="1" dirty="0">
                <a:solidFill>
                  <a:srgbClr val="002060"/>
                </a:solidFill>
                <a:latin typeface="Gotham Pro Medium" pitchFamily="2" charset="0"/>
                <a:cs typeface="Gotham Pro Medium" pitchFamily="2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otham Pro Medium" pitchFamily="2" charset="0"/>
                <a:cs typeface="Gotham Pro Medium" pitchFamily="2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otham Pro Medium" pitchFamily="2" charset="0"/>
                <a:cs typeface="Gotham Pro Medium" pitchFamily="2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Gotham Pro Medium" pitchFamily="2" charset="0"/>
                <a:cs typeface="Gotham Pro Medium" pitchFamily="2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10148" y="1865005"/>
            <a:ext cx="4881154" cy="41673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47664" y="1557626"/>
            <a:ext cx="53103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800" i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800" i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8558" y="1306730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расширять знания детей о хлебе. Прививать  уважение к хлебу и людям, вырастившим его.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представление детей о многообразии хлебных продуктов; расширять знания у детей о значении хлеба в жизни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 взрослыми и детьми. 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творчество и фантазию, мышление и любознательность, наблюдательность и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воображение. Обогащать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словарь детей.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концентрировать внимание и высказывать собственное мнение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Формировать у детей положительную эмоциональную отзывчивость при рассматривании хлебных продуктов наших пекарей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хлебу, чувство благодарности и уважения к людям сельскохозяйственного труда.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3" y="145767"/>
            <a:ext cx="1677560" cy="125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6"/>
            <a:ext cx="7176860" cy="139962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решения поставленных задач при реализации проекта я применяю педагогическую технологию Л.В. Свирской «План-дело-анализ».</a:t>
            </a: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600" dirty="0">
              <a:latin typeface="Gotham Pro Medium" pitchFamily="2" charset="0"/>
              <a:cs typeface="Gotham Pro Medium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115042"/>
            <a:ext cx="3217369" cy="4167399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3193" y="123761"/>
            <a:ext cx="4143404" cy="5366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20940" y="1392180"/>
            <a:ext cx="5310336" cy="312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ru-RU" altLang="ru-RU" sz="3200" b="1" dirty="0" smtClean="0">
                <a:solidFill>
                  <a:srgbClr val="006600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  <a:t>Детский совет</a:t>
            </a:r>
          </a:p>
          <a:p>
            <a:pPr algn="ctr">
              <a:lnSpc>
                <a:spcPct val="170000"/>
              </a:lnSpc>
            </a:pPr>
            <a:r>
              <a:rPr lang="ru-RU" altLang="ru-RU" sz="3200" b="1" dirty="0" smtClean="0">
                <a:solidFill>
                  <a:srgbClr val="006600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  <a:t>Деятельность в центрах</a:t>
            </a:r>
          </a:p>
          <a:p>
            <a:pPr algn="ctr">
              <a:lnSpc>
                <a:spcPct val="170000"/>
              </a:lnSpc>
            </a:pPr>
            <a:r>
              <a:rPr lang="ru-RU" altLang="ru-RU" sz="3200" b="1" dirty="0" smtClean="0">
                <a:solidFill>
                  <a:srgbClr val="006600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  <a:t>Итоговый сбор</a:t>
            </a:r>
            <a:endParaRPr lang="ru-RU" sz="3200" b="1" dirty="0" smtClean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altLang="ru-RU" sz="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800" i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800" i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-236562"/>
            <a:ext cx="4080516" cy="1008112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Детский совет</a:t>
            </a:r>
            <a:endParaRPr lang="ru-RU" sz="1600" dirty="0">
              <a:latin typeface="Gotham Pro Medium" pitchFamily="2" charset="0"/>
              <a:cs typeface="Gotham Pro Medium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3307" y="2645309"/>
            <a:ext cx="2664296" cy="2836777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-1143026"/>
            <a:ext cx="4143404" cy="5366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04038" y="-335066"/>
            <a:ext cx="441023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i="1" dirty="0">
              <a:solidFill>
                <a:srgbClr val="0000FF"/>
              </a:solidFill>
              <a:latin typeface="Cambria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endParaRPr lang="ru-RU" altLang="ru-RU" i="1" dirty="0" smtClean="0">
              <a:solidFill>
                <a:srgbClr val="0000FF"/>
              </a:solidFill>
              <a:latin typeface="Cambria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endParaRPr lang="ru-RU" altLang="ru-RU" i="1" dirty="0" smtClean="0">
              <a:solidFill>
                <a:srgbClr val="0000FF"/>
              </a:solidFill>
              <a:latin typeface="Cambria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endParaRPr lang="ru-RU" altLang="ru-RU" i="1" dirty="0">
              <a:solidFill>
                <a:srgbClr val="0000FF"/>
              </a:solidFill>
              <a:latin typeface="Cambria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ru-RU" altLang="ru-RU" i="1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i="1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</a:br>
            <a:endParaRPr lang="ru-RU" altLang="ru-RU" b="1" dirty="0" smtClean="0">
              <a:solidFill>
                <a:srgbClr val="0000FF"/>
              </a:solidFill>
              <a:latin typeface="Cambria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ru-RU" altLang="ru-RU" i="1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i="1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ru-RU" altLang="ru-RU" i="1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  <a:t>                     </a:t>
            </a:r>
            <a:r>
              <a:rPr lang="ru-RU" altLang="ru-RU" b="1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  <a:t>Игра </a:t>
            </a:r>
            <a:endParaRPr lang="ru-RU" dirty="0" smtClean="0"/>
          </a:p>
          <a:p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altLang="ru-RU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6" y="1566282"/>
            <a:ext cx="2536702" cy="1555707"/>
          </a:xfrm>
          <a:prstGeom prst="round2DiagRect">
            <a:avLst>
              <a:gd name="adj1" fmla="val 20262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85" y="1061228"/>
            <a:ext cx="2408286" cy="1806215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35996" y="2045772"/>
            <a:ext cx="1692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5613" y="840306"/>
            <a:ext cx="2051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b="1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  <a:t> Приветствие –</a:t>
            </a:r>
            <a:r>
              <a:rPr lang="ru-RU" altLang="ru-RU" i="1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  <a:t>комплименты</a:t>
            </a:r>
            <a:r>
              <a:rPr lang="ru-RU" altLang="ru-RU" i="1" dirty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i="1" dirty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</a:br>
            <a:endParaRPr lang="ru-RU" altLang="ru-RU" i="1" dirty="0">
              <a:solidFill>
                <a:srgbClr val="0000FF"/>
              </a:solidFill>
              <a:latin typeface="Cambria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38" y="2607046"/>
            <a:ext cx="2777778" cy="1953112"/>
          </a:xfrm>
          <a:prstGeom prst="round2DiagRect">
            <a:avLst>
              <a:gd name="adj1" fmla="val 18668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67544" y="3795886"/>
            <a:ext cx="2361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3442772"/>
            <a:ext cx="1231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38900" y="71347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altLang="ru-RU" b="1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  <a:t>Обмен новостями</a:t>
            </a:r>
            <a:r>
              <a:rPr lang="ru-RU" altLang="ru-RU" i="1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i="1" dirty="0" smtClean="0">
                <a:solidFill>
                  <a:srgbClr val="0000FF"/>
                </a:solidFill>
                <a:latin typeface="Cambria" pitchFamily="18" charset="0"/>
                <a:ea typeface="Cambria" panose="02040503050406030204" pitchFamily="18" charset="0"/>
                <a:cs typeface="Times New Roman" pitchFamily="18" charset="0"/>
              </a:rPr>
            </a:br>
            <a:endParaRPr lang="ru-RU" altLang="ru-RU" i="1" dirty="0">
              <a:solidFill>
                <a:srgbClr val="0000FF"/>
              </a:solidFill>
              <a:latin typeface="Cambria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286" y="201186"/>
            <a:ext cx="4296540" cy="7143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ambria" pitchFamily="18" charset="0"/>
              </a:rPr>
              <a:t>Задачи детского совета</a:t>
            </a:r>
            <a:endParaRPr lang="ru-RU" sz="2400" dirty="0">
              <a:latin typeface="Gotham Pro Medium" pitchFamily="2" charset="0"/>
              <a:cs typeface="Gotham Pro Medium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14478" y="1491630"/>
            <a:ext cx="4143404" cy="4589607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-1143026"/>
            <a:ext cx="4143404" cy="5366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915566"/>
            <a:ext cx="6984776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- </a:t>
            </a:r>
            <a:r>
              <a:rPr lang="ru-RU" altLang="ru-RU" b="1" dirty="0" smtClean="0">
                <a:solidFill>
                  <a:srgbClr val="2614AC"/>
                </a:solidFill>
                <a:latin typeface="Cambria" pitchFamily="18" charset="0"/>
                <a:cs typeface="Times New Roman" pitchFamily="18" charset="0"/>
              </a:rPr>
              <a:t>Создать эмоциональный настрой на весь день – «задать тон»;</a:t>
            </a:r>
          </a:p>
          <a:p>
            <a:pPr>
              <a:lnSpc>
                <a:spcPct val="80000"/>
              </a:lnSpc>
            </a:pPr>
            <a:endParaRPr lang="ru-RU" altLang="ru-RU" b="1" dirty="0" smtClean="0">
              <a:solidFill>
                <a:srgbClr val="2614AC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rgbClr val="2614AC"/>
                </a:solidFill>
                <a:latin typeface="Cambria" pitchFamily="18" charset="0"/>
                <a:cs typeface="Times New Roman" pitchFamily="18" charset="0"/>
              </a:rPr>
              <a:t>- создать условия для межличностного и познавательно-делового общения детей и взрослых;</a:t>
            </a:r>
          </a:p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rgbClr val="2614AC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rgbClr val="2614AC"/>
                </a:solidFill>
                <a:latin typeface="Cambria" pitchFamily="18" charset="0"/>
                <a:cs typeface="Times New Roman" pitchFamily="18" charset="0"/>
              </a:rPr>
              <a:t>- развивать </a:t>
            </a:r>
            <a:r>
              <a:rPr lang="ru-RU" altLang="ru-RU" b="1" dirty="0" err="1" smtClean="0">
                <a:solidFill>
                  <a:srgbClr val="2614AC"/>
                </a:solidFill>
                <a:latin typeface="Cambria" pitchFamily="18" charset="0"/>
                <a:cs typeface="Times New Roman" pitchFamily="18" charset="0"/>
              </a:rPr>
              <a:t>эмпатию</a:t>
            </a:r>
            <a:r>
              <a:rPr lang="ru-RU" altLang="ru-RU" b="1" dirty="0" smtClean="0">
                <a:solidFill>
                  <a:srgbClr val="2614AC"/>
                </a:solidFill>
                <a:latin typeface="Cambria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ru-RU" altLang="ru-RU" b="1" dirty="0" smtClean="0">
              <a:solidFill>
                <a:srgbClr val="2614AC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rgbClr val="2614AC"/>
                </a:solidFill>
                <a:latin typeface="Cambria" pitchFamily="18" charset="0"/>
                <a:cs typeface="Times New Roman" pitchFamily="18" charset="0"/>
              </a:rPr>
              <a:t>- формировать умение формулировать суждения, аргументировать высказывания, отстаивать свою точку зрения;</a:t>
            </a:r>
          </a:p>
          <a:p>
            <a:pPr>
              <a:lnSpc>
                <a:spcPct val="80000"/>
              </a:lnSpc>
            </a:pPr>
            <a:endParaRPr lang="ru-RU" altLang="ru-RU" b="1" dirty="0" smtClean="0">
              <a:solidFill>
                <a:srgbClr val="2614AC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rgbClr val="2614AC"/>
                </a:solidFill>
                <a:latin typeface="Cambria" pitchFamily="18" charset="0"/>
                <a:cs typeface="Times New Roman" pitchFamily="18" charset="0"/>
              </a:rPr>
              <a:t>- формировать умение детей делать осознанный ответственный выбор;</a:t>
            </a:r>
          </a:p>
          <a:p>
            <a:pPr>
              <a:lnSpc>
                <a:spcPct val="80000"/>
              </a:lnSpc>
            </a:pPr>
            <a:endParaRPr lang="ru-RU" altLang="ru-RU" b="1" dirty="0" smtClean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rgbClr val="2614AC"/>
                </a:solidFill>
                <a:latin typeface="Cambria" pitchFamily="18" charset="0"/>
                <a:cs typeface="Times New Roman" pitchFamily="18" charset="0"/>
              </a:rPr>
              <a:t>- развивать умение договариваться о совместной деятельности, распределять роли и обязанности  и др.</a:t>
            </a:r>
            <a:endParaRPr lang="ru-RU" altLang="ru-RU" b="1" dirty="0">
              <a:solidFill>
                <a:srgbClr val="2614AC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6984776" cy="4176464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400" b="1" dirty="0" smtClean="0">
                <a:solidFill>
                  <a:srgbClr val="2614A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привлечения детей на детский совет включаю музыку, которая является сигналом начала совета. Совет начинаем с приветствия. Как будем здороваться решаем совместно с детьми. </a:t>
            </a:r>
            <a:br>
              <a:rPr lang="ru-RU" sz="2400" b="1" dirty="0" smtClean="0">
                <a:solidFill>
                  <a:srgbClr val="2614AC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2614A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Ребятам очень нравится обмениваться комплементами друг с другом.</a:t>
            </a:r>
            <a:br>
              <a:rPr lang="ru-RU" sz="2400" b="1" dirty="0" smtClean="0">
                <a:solidFill>
                  <a:srgbClr val="2614AC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2614A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 удовольствием делятся важными для них новостями, играем в игры которые не требуют большой активности. Совместно выбираем интересующие детей темы</a:t>
            </a:r>
            <a:br>
              <a:rPr lang="ru-RU" sz="2400" b="1" dirty="0" smtClean="0">
                <a:solidFill>
                  <a:srgbClr val="2614AC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2614A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 ближайшее время.</a:t>
            </a:r>
            <a:endParaRPr lang="ru-RU" sz="2400" b="1" dirty="0">
              <a:solidFill>
                <a:srgbClr val="2614A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339502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60648" y="555526"/>
            <a:ext cx="4143404" cy="536687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-1143026"/>
            <a:ext cx="4143404" cy="53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5880716" cy="6995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ambria" pitchFamily="18" charset="0"/>
              </a:rPr>
              <a:t>Модель «Трех вопросов»</a:t>
            </a:r>
            <a:endParaRPr lang="ru-RU" sz="1600" dirty="0">
              <a:solidFill>
                <a:srgbClr val="006600"/>
              </a:solidFill>
              <a:latin typeface="Gotham Pro Medium" pitchFamily="2" charset="0"/>
              <a:cs typeface="Gotham Pro Medium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14478" y="714362"/>
            <a:ext cx="4143404" cy="536687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8558" y="-1131646"/>
            <a:ext cx="4143404" cy="5366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646416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614A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Информацию о знаниях и первичных представлений детей по теме  недели позволяет узнать заполнение  модели « Трех Вопросов», эту работу организуем в первый день изучения темы. </a:t>
            </a:r>
            <a:endParaRPr lang="ru-RU" sz="2000" b="1" dirty="0">
              <a:solidFill>
                <a:srgbClr val="2614A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2314" y="1639806"/>
            <a:ext cx="4608512" cy="3065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5880716" cy="6995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ambria" pitchFamily="18" charset="0"/>
              </a:rPr>
              <a:t>План « Паутинка»</a:t>
            </a:r>
            <a:endParaRPr lang="ru-RU" sz="1600" dirty="0">
              <a:solidFill>
                <a:srgbClr val="006600"/>
              </a:solidFill>
              <a:latin typeface="Gotham Pro Medium" pitchFamily="2" charset="0"/>
              <a:cs typeface="Gotham Pro Medium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14478" y="714362"/>
            <a:ext cx="4143404" cy="536687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8558" y="-1131646"/>
            <a:ext cx="4143404" cy="5366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646416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614A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 общего обсуждения темы и заполнения модели</a:t>
            </a:r>
            <a:br>
              <a:rPr lang="ru-RU" sz="2000" b="1" dirty="0">
                <a:solidFill>
                  <a:srgbClr val="2614AC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1" dirty="0">
                <a:solidFill>
                  <a:srgbClr val="2614A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«Трех вопросов» рождается основа плана «Паутинка», в котором мы совместно с детьми вписываем  предложенные виды деятельности.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28" y="1868797"/>
            <a:ext cx="4087081" cy="3065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63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584</Words>
  <Application>Microsoft Office PowerPoint</Application>
  <PresentationFormat>Экран (16:9)</PresentationFormat>
  <Paragraphs>74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Воспитание - деятельность, направленная на развитие личности, создание условий для самоопределения и социализации воспитанников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среде». </vt:lpstr>
      <vt:lpstr>    Проект  «Хлеб- всему голова!!!»    </vt:lpstr>
      <vt:lpstr>Для решения поставленных задач при реализации проекта я применяю педагогическую технологию Л.В. Свирской «План-дело-анализ». </vt:lpstr>
      <vt:lpstr>Детский совет</vt:lpstr>
      <vt:lpstr>Задачи детского совета</vt:lpstr>
      <vt:lpstr>Для привлечения детей на детский совет включаю музыку, которая является сигналом начала совета. Совет начинаем с приветствия. Как будем здороваться решаем совместно с детьми.  Ребятам очень нравится обмениваться комплементами друг с другом.  С удовольствием делятся важными для них новостями, играем в игры которые не требуют большой активности. Совместно выбираем интересующие детей темы  на ближайшее время.</vt:lpstr>
      <vt:lpstr>Модель «Трех вопросов»</vt:lpstr>
      <vt:lpstr>План « Паутинка»</vt:lpstr>
      <vt:lpstr>Презентация PowerPoint</vt:lpstr>
      <vt:lpstr>Доска выбора при помощи доски выбора дети самостоятельно выбирают для себя центр активности и деятельность по интересам</vt:lpstr>
      <vt:lpstr>Презентация центров </vt:lpstr>
      <vt:lpstr>Работа по центрам </vt:lpstr>
      <vt:lpstr>Итоговый сбор  По окончанию работы в центрах,  по сигналу, дети собираются на итоговый сбор, на котором проходит обсуждение результатов выполненной работы (получилось выполнить задуманное или нет, если нет  - подумать почему не получилось и что нужно было сделать для достижения желаемых результатов). В плане «Паутинка» отмечаем знаком «+» дела, которые были выполнены.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stass3@yandex.ru</dc:creator>
  <cp:lastModifiedBy>наталья кресова</cp:lastModifiedBy>
  <cp:revision>56</cp:revision>
  <dcterms:created xsi:type="dcterms:W3CDTF">2021-07-30T15:15:14Z</dcterms:created>
  <dcterms:modified xsi:type="dcterms:W3CDTF">2021-10-20T11:10:26Z</dcterms:modified>
</cp:coreProperties>
</file>